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  <p:sldMasterId id="2147483756" r:id="rId2"/>
  </p:sldMasterIdLst>
  <p:notesMasterIdLst>
    <p:notesMasterId r:id="rId17"/>
  </p:notesMasterIdLst>
  <p:sldIdLst>
    <p:sldId id="294" r:id="rId3"/>
    <p:sldId id="261" r:id="rId4"/>
    <p:sldId id="262" r:id="rId5"/>
    <p:sldId id="300" r:id="rId6"/>
    <p:sldId id="283" r:id="rId7"/>
    <p:sldId id="284" r:id="rId8"/>
    <p:sldId id="266" r:id="rId9"/>
    <p:sldId id="270" r:id="rId10"/>
    <p:sldId id="269" r:id="rId11"/>
    <p:sldId id="301" r:id="rId12"/>
    <p:sldId id="268" r:id="rId13"/>
    <p:sldId id="274" r:id="rId14"/>
    <p:sldId id="273" r:id="rId15"/>
    <p:sldId id="302" r:id="rId1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7" autoAdjust="0"/>
    <p:restoredTop sz="88150" autoAdjust="0"/>
  </p:normalViewPr>
  <p:slideViewPr>
    <p:cSldViewPr>
      <p:cViewPr>
        <p:scale>
          <a:sx n="120" d="100"/>
          <a:sy n="120" d="100"/>
        </p:scale>
        <p:origin x="-149" y="7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87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3E1323-94BA-47CB-B159-46C551E9B3B9}" type="datetimeFigureOut">
              <a:rPr lang="ru-RU" smtClean="0"/>
              <a:t>09.04.2024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6C190-651F-4FFC-AF34-112AE7F3AAF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2919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96C190-651F-4FFC-AF34-112AE7F3AAF9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8913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8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Согласно статье 130 ТК РФ в систему основных государственных гарантий по оплате труда работников включается величина минимального размера оплаты труда (далее – МРОТ) в Российской Федерации.</a:t>
            </a:r>
            <a:endParaRPr lang="ru-RU" sz="8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96C190-651F-4FFC-AF34-112AE7F3AAF9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2971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96C190-651F-4FFC-AF34-112AE7F3AAF9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1370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96C190-651F-4FFC-AF34-112AE7F3AAF9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0903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5052545"/>
            <a:ext cx="5637010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4330C-C6CF-4D92-B8B0-4713B5EF89B7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3132290"/>
            <a:ext cx="7175351" cy="1793167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731519"/>
            <a:ext cx="6400800" cy="347472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8D23F-A6EE-4DCC-AED3-CD9A048EBF65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376517"/>
            <a:ext cx="20574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3" y="731519"/>
            <a:ext cx="4829287" cy="489472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2AF-7BC1-44F5-99BA-7608E22CCF69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6488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3410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703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7595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78990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6671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1038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991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49AC5-C980-4CA7-82D1-6B8F7A1B9BC6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731520"/>
            <a:ext cx="6400800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0972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7684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120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2172648"/>
            <a:ext cx="5966666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4607511"/>
            <a:ext cx="5970494" cy="835460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16B49-172D-4439-89BE-2E07E3579BF8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DA901-3810-4906-9811-3D4C8DD4A58F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731519"/>
            <a:ext cx="3346704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731520"/>
            <a:ext cx="3346704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400327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399032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D4C4C-72FD-4902-B5D7-89576E4A3563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BBEDA-8BEC-4F85-8BF6-B005ACAA0476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B589-4BB0-4B7A-9230-AA9975728E70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5" y="2209800"/>
            <a:ext cx="3636085" cy="1258493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3497802"/>
            <a:ext cx="3388660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31D76-7B02-438D-81B2-EBAEE7527BD6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1143000"/>
            <a:ext cx="41148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1010486"/>
            <a:ext cx="3694114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84219-1F52-4195-BB96-CC55700A831C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4464421"/>
            <a:ext cx="6383538" cy="114300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9144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304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289" y="4372168"/>
            <a:ext cx="6512511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2260"/>
            <a:ext cx="6400800" cy="3474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72200"/>
            <a:ext cx="2514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DDB1888-FAD7-4FDA-A433-45ADF83BBD7E}" type="datetime1">
              <a:rPr lang="ru-RU" smtClean="0"/>
              <a:t>09.04.2024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199" y="6172200"/>
            <a:ext cx="3352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6172200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3B8932B0-2552-448D-AAD6-2665400B0CFD}" type="datetimeFigureOut">
              <a:rPr lang="ru-RU" smtClean="0">
                <a:solidFill>
                  <a:srgbClr val="303030">
                    <a:lumMod val="90000"/>
                    <a:lumOff val="10000"/>
                  </a:srgbClr>
                </a:solidFill>
              </a:rPr>
              <a:pPr/>
              <a:t>09.04.2024</a:t>
            </a:fld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ru-RU">
              <a:solidFill>
                <a:srgbClr val="303030">
                  <a:lumMod val="90000"/>
                  <a:lumOff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A2E4439A-3F7D-4854-A52D-DE15966218DD}" type="slidenum">
              <a:rPr lang="ru-RU" smtClean="0">
                <a:solidFill>
                  <a:prstClr val="black">
                    <a:lumMod val="85000"/>
                    <a:lumOff val="1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261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login.consultant.ru/link/?req=doc&amp;base=LAW&amp;n=342361&amp;dst=1000003270&amp;demo=1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log.gov.ru/rn86/taxation/taxes/ndfl/nalog_vichet/soc_nv/soc_physical/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1052736"/>
            <a:ext cx="8429965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b="1" dirty="0">
                <a:solidFill>
                  <a:prstClr val="black"/>
                </a:solidFill>
              </a:rPr>
              <a:t>Затраты на </a:t>
            </a:r>
            <a:r>
              <a:rPr lang="ru-RU" sz="1600" b="1" dirty="0" smtClean="0">
                <a:solidFill>
                  <a:prstClr val="black"/>
                </a:solidFill>
              </a:rPr>
              <a:t>Оплату труда</a:t>
            </a:r>
            <a:endParaRPr lang="ru-RU" sz="1600" b="1" dirty="0">
              <a:solidFill>
                <a:prstClr val="black"/>
              </a:solidFill>
            </a:endParaRPr>
          </a:p>
          <a:p>
            <a:r>
              <a:rPr lang="ru-RU" sz="1600" dirty="0">
                <a:solidFill>
                  <a:prstClr val="black"/>
                </a:solidFill>
              </a:rPr>
              <a:t>При формировании расходов по обычным видам деятельности (себестоимости) должна быть обеспечена их группировка по следующим элементам:</a:t>
            </a:r>
            <a:endParaRPr lang="ru-RU" sz="1600" b="1" dirty="0">
              <a:solidFill>
                <a:prstClr val="black"/>
              </a:solidFill>
            </a:endParaRPr>
          </a:p>
          <a:p>
            <a:r>
              <a:rPr lang="ru-RU" sz="1600" dirty="0">
                <a:solidFill>
                  <a:prstClr val="black"/>
                </a:solidFill>
              </a:rPr>
              <a:t>•    </a:t>
            </a:r>
            <a:r>
              <a:rPr lang="ru-RU" sz="1600" b="1" i="1" dirty="0"/>
              <a:t>материальные затраты;</a:t>
            </a:r>
          </a:p>
          <a:p>
            <a:r>
              <a:rPr lang="ru-RU" sz="16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•     затраты на оплату труда;</a:t>
            </a:r>
          </a:p>
          <a:p>
            <a:r>
              <a:rPr lang="ru-RU" sz="1600" b="1" i="1" dirty="0"/>
              <a:t>•    отчисления на социальные нужды;</a:t>
            </a:r>
          </a:p>
          <a:p>
            <a:r>
              <a:rPr lang="ru-RU" sz="1600" b="1" i="1" dirty="0"/>
              <a:t>•    амортизация;</a:t>
            </a:r>
          </a:p>
          <a:p>
            <a:r>
              <a:rPr lang="ru-RU" sz="1600" b="1" i="1" dirty="0"/>
              <a:t>•    прочие затраты </a:t>
            </a:r>
            <a:endParaRPr lang="ru-RU" sz="1600" b="1" i="1" dirty="0" smtClean="0"/>
          </a:p>
        </p:txBody>
      </p:sp>
      <p:pic>
        <p:nvPicPr>
          <p:cNvPr id="3" name="Picture 2" descr="C:\Users\Надин\Desktop\Ashampoo_Snap_2024.04.03_19h52m50s_001_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569584"/>
            <a:ext cx="2664296" cy="151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361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="" xmlns:a16="http://schemas.microsoft.com/office/drawing/2014/main" xmlns:lc="http://schemas.openxmlformats.org/drawingml/2006/lockedCanvas" id="{CB0DB5E8-4411-41BD-9796-9DEAFB48F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714500"/>
            <a:ext cx="727280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98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Вычеты на детей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Стандартные </a:t>
            </a:r>
            <a:r>
              <a:rPr lang="ru-RU" dirty="0" smtClean="0"/>
              <a:t>Вычеты на детей: 1400руб – 1,2реб.           3000руб- 3-го и каждого последующего</a:t>
            </a:r>
          </a:p>
          <a:p>
            <a:r>
              <a:rPr lang="ru-RU" dirty="0" smtClean="0"/>
              <a:t>Стандартные </a:t>
            </a:r>
            <a:r>
              <a:rPr lang="ru-RU" dirty="0"/>
              <a:t>вычеты положены родителям на детей до 18 лет. Однако если здоровый ребенок занят на очной форме обучения, то предельный возраст отодвигается до 24 </a:t>
            </a:r>
            <a:r>
              <a:rPr lang="ru-RU" dirty="0" smtClean="0"/>
              <a:t>лет</a:t>
            </a:r>
          </a:p>
          <a:p>
            <a:r>
              <a:rPr lang="ru-RU" dirty="0"/>
              <a:t>П</a:t>
            </a:r>
            <a:r>
              <a:rPr lang="ru-RU" dirty="0" smtClean="0"/>
              <a:t>редоставляйте </a:t>
            </a:r>
            <a:r>
              <a:rPr lang="ru-RU" dirty="0"/>
              <a:t>работникам, пока их доход не превысит 350 000 руб</a:t>
            </a:r>
            <a:r>
              <a:rPr lang="ru-RU" dirty="0" smtClean="0"/>
              <a:t>.</a:t>
            </a:r>
          </a:p>
          <a:p>
            <a:r>
              <a:rPr lang="ru-RU" b="1" dirty="0"/>
              <a:t>Статья 218. </a:t>
            </a:r>
            <a:r>
              <a:rPr lang="ru-RU" b="1" dirty="0" smtClean="0"/>
              <a:t>НК Стандартные </a:t>
            </a:r>
            <a:r>
              <a:rPr lang="ru-RU" b="1" dirty="0"/>
              <a:t>налоговые вычеты</a:t>
            </a:r>
          </a:p>
          <a:p>
            <a:endParaRPr lang="ru-RU" dirty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3573016"/>
            <a:ext cx="3384376" cy="2016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68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/>
          <p:cNvSpPr>
            <a:spLocks noGrp="1"/>
          </p:cNvSpPr>
          <p:nvPr>
            <p:ph type="pic" idx="1"/>
          </p:nvPr>
        </p:nvSpPr>
        <p:spPr/>
      </p:sp>
      <p:sp>
        <p:nvSpPr>
          <p:cNvPr id="10" name="Текст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727268" y="5157192"/>
            <a:ext cx="6383538" cy="1368151"/>
          </a:xfrm>
        </p:spPr>
        <p:txBody>
          <a:bodyPr/>
          <a:lstStyle/>
          <a:p>
            <a:r>
              <a:rPr lang="ru-RU" dirty="0" smtClean="0"/>
              <a:t>Профессиональные вычеты</a:t>
            </a:r>
            <a:endParaRPr lang="ru-RU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60648"/>
            <a:ext cx="8064896" cy="4752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Номер слайда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434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23529" y="1010486"/>
            <a:ext cx="3672408" cy="2163020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04167" y="5589240"/>
            <a:ext cx="6383538" cy="78296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Имущественные вычеты</a:t>
            </a:r>
            <a:endParaRPr lang="ru-RU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16820"/>
            <a:ext cx="7740352" cy="4768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8676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7584" y="3501008"/>
            <a:ext cx="6781800" cy="1600200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Проблемы и недостатки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3568" y="836712"/>
            <a:ext cx="6408712" cy="3319264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ru-RU" sz="2000" b="1" dirty="0">
                <a:latin typeface="Verdana" panose="020B0604030504040204" pitchFamily="34" charset="0"/>
                <a:ea typeface="Verdana" panose="020B0604030504040204" pitchFamily="34" charset="0"/>
              </a:rPr>
              <a:t>Неравенство налогового бремени. </a:t>
            </a:r>
          </a:p>
          <a:p>
            <a:pPr marL="342900" indent="-342900">
              <a:buAutoNum type="arabicPeriod"/>
            </a:pPr>
            <a:r>
              <a:rPr lang="ru-RU" sz="2000" b="1" dirty="0">
                <a:latin typeface="Verdana" panose="020B0604030504040204" pitchFamily="34" charset="0"/>
                <a:ea typeface="Verdana" panose="020B0604030504040204" pitchFamily="34" charset="0"/>
              </a:rPr>
              <a:t>Отсутствие необлагаемого минимума</a:t>
            </a:r>
          </a:p>
          <a:p>
            <a:pPr marL="342900" indent="-342900">
              <a:buAutoNum type="arabicPeriod"/>
            </a:pPr>
            <a:r>
              <a:rPr lang="ru-RU" sz="2000" b="1" dirty="0">
                <a:latin typeface="Verdana" panose="020B0604030504040204" pitchFamily="34" charset="0"/>
                <a:ea typeface="Verdana" panose="020B0604030504040204" pitchFamily="34" charset="0"/>
              </a:rPr>
              <a:t>Семейное налогообложение</a:t>
            </a:r>
          </a:p>
          <a:p>
            <a:pPr marL="342900" indent="-342900">
              <a:buAutoNum type="arabicPeriod"/>
            </a:pPr>
            <a:r>
              <a:rPr lang="ru-RU" sz="2000" b="1" dirty="0">
                <a:latin typeface="Verdana" panose="020B0604030504040204" pitchFamily="34" charset="0"/>
                <a:ea typeface="Verdana" panose="020B0604030504040204" pitchFamily="34" charset="0"/>
              </a:rPr>
              <a:t>Административные и процедурные сложности</a:t>
            </a:r>
          </a:p>
          <a:p>
            <a:pPr marL="342900" indent="-342900">
              <a:buFontTx/>
              <a:buAutoNum type="arabicPeriod"/>
            </a:pPr>
            <a:r>
              <a:rPr lang="ru-RU" sz="2000" b="1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Недостаточная эффективность в борьбе с налоговым уклонением</a:t>
            </a:r>
            <a:endParaRPr lang="ru-RU" sz="20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260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8" y="1268760"/>
            <a:ext cx="5953125" cy="445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237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3645024"/>
            <a:ext cx="7920879" cy="1080120"/>
          </a:xfrm>
        </p:spPr>
        <p:txBody>
          <a:bodyPr/>
          <a:lstStyle/>
          <a:p>
            <a:pPr marL="0" indent="0">
              <a:buNone/>
            </a:pPr>
            <a:r>
              <a:rPr lang="ru-RU" sz="6000" dirty="0" smtClean="0"/>
              <a:t>МРОТ</a:t>
            </a:r>
            <a:r>
              <a:rPr lang="ru-RU" dirty="0" smtClean="0"/>
              <a:t>  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251520" y="332656"/>
            <a:ext cx="8712968" cy="6192688"/>
          </a:xfrm>
        </p:spPr>
        <p:txBody>
          <a:bodyPr>
            <a:noAutofit/>
          </a:bodyPr>
          <a:lstStyle/>
          <a:p>
            <a:pPr fontAlgn="base"/>
            <a:r>
              <a:rPr lang="ru-RU" sz="1400" b="1" dirty="0">
                <a:solidFill>
                  <a:srgbClr val="FF0000"/>
                </a:solidFill>
              </a:rPr>
              <a:t>Минимальная заработная плата в Санкт-Петербурге в </a:t>
            </a:r>
            <a:r>
              <a:rPr lang="ru-RU" sz="1400" b="1" dirty="0" smtClean="0">
                <a:solidFill>
                  <a:srgbClr val="FF0000"/>
                </a:solidFill>
              </a:rPr>
              <a:t>2024году  25000 </a:t>
            </a:r>
            <a:r>
              <a:rPr lang="ru-RU" sz="1400" b="1" dirty="0">
                <a:solidFill>
                  <a:srgbClr val="FF0000"/>
                </a:solidFill>
              </a:rPr>
              <a:t>рублей</a:t>
            </a:r>
          </a:p>
          <a:p>
            <a:pPr fontAlgn="base">
              <a:tabLst>
                <a:tab pos="10312400" algn="l"/>
              </a:tabLst>
            </a:pPr>
            <a:r>
              <a:rPr lang="ru-RU" sz="1400" b="1" cap="all" dirty="0"/>
              <a:t>РЕГИОНАЛЬНОЕ СОГЛАШЕНИЕ О МИНИМАЛЬНОЙ ЗАРАБОТНОЙ ПЛАТЕ В САНКТ-ПЕТЕРБУРГЕ НА 2023 - 2024 ГОДЫ ОТ 14 НОЯБРЯ 2023 Г. N 382/23-С</a:t>
            </a:r>
          </a:p>
          <a:p>
            <a:pPr fontAlgn="base">
              <a:tabLst>
                <a:tab pos="10312400" algn="l"/>
              </a:tabLst>
            </a:pPr>
            <a:r>
              <a:rPr lang="ru-RU" sz="1400" dirty="0" smtClean="0"/>
              <a:t>Размер </a:t>
            </a:r>
            <a:r>
              <a:rPr lang="ru-RU" sz="1400" dirty="0"/>
              <a:t>МРОТ утвержден Региональным соглашением о минимальной заработной плате в Санкт-Петербурге на </a:t>
            </a:r>
            <a:r>
              <a:rPr lang="ru-RU" sz="1400" dirty="0" smtClean="0"/>
              <a:t>2024 год </a:t>
            </a:r>
            <a:r>
              <a:rPr lang="ru-RU" sz="1600" b="1" dirty="0" smtClean="0"/>
              <a:t>25000</a:t>
            </a:r>
            <a:r>
              <a:rPr lang="ru-RU" sz="1400" dirty="0" smtClean="0"/>
              <a:t> </a:t>
            </a:r>
            <a:r>
              <a:rPr lang="ru-RU" sz="1400" dirty="0" err="1" smtClean="0"/>
              <a:t>руб</a:t>
            </a:r>
            <a:r>
              <a:rPr lang="ru-RU" sz="1400" dirty="0" smtClean="0"/>
              <a:t>, </a:t>
            </a:r>
            <a:r>
              <a:rPr lang="ru-RU" sz="1400" dirty="0"/>
              <a:t>которое было подписано </a:t>
            </a:r>
            <a:r>
              <a:rPr lang="ru-RU" sz="1400" dirty="0" smtClean="0"/>
              <a:t> </a:t>
            </a:r>
            <a:r>
              <a:rPr lang="ru-RU" sz="1400" dirty="0"/>
              <a:t>в </a:t>
            </a:r>
            <a:r>
              <a:rPr lang="ru-RU" sz="1400" dirty="0" smtClean="0"/>
              <a:t>Смольном. </a:t>
            </a:r>
            <a:r>
              <a:rPr lang="ru-RU" sz="1400" dirty="0"/>
              <a:t>Подписи под документами поставили губернатор Александр </a:t>
            </a:r>
            <a:r>
              <a:rPr lang="ru-RU" sz="1400" dirty="0" err="1"/>
              <a:t>Беглов</a:t>
            </a:r>
            <a:r>
              <a:rPr lang="ru-RU" sz="1400" dirty="0"/>
              <a:t>, президент Союза промышленников и предпринимателей Санкт-Петербурга Анатолий </a:t>
            </a:r>
            <a:r>
              <a:rPr lang="ru-RU" sz="1400" b="1" dirty="0"/>
              <a:t>исполняющая обязанности председателя Ленинградской Федерации профсоюзов Мария </a:t>
            </a:r>
            <a:r>
              <a:rPr lang="ru-RU" sz="1400" b="1" dirty="0" err="1"/>
              <a:t>Артюхина</a:t>
            </a:r>
            <a:r>
              <a:rPr lang="ru-RU" sz="1400" b="1" dirty="0"/>
              <a:t> </a:t>
            </a:r>
            <a:r>
              <a:rPr lang="ru-RU" sz="1400" dirty="0"/>
              <a:t>	 Москва </a:t>
            </a:r>
            <a:r>
              <a:rPr lang="ru-RU" sz="1800" b="1" dirty="0">
                <a:solidFill>
                  <a:srgbClr val="FF0000"/>
                </a:solidFill>
              </a:rPr>
              <a:t>29 389</a:t>
            </a:r>
            <a:r>
              <a:rPr lang="ru-RU" sz="1800" b="1" dirty="0" smtClean="0">
                <a:solidFill>
                  <a:srgbClr val="FF0000"/>
                </a:solidFill>
              </a:rPr>
              <a:t> </a:t>
            </a:r>
            <a:r>
              <a:rPr lang="ru-RU" sz="1400" dirty="0" smtClean="0"/>
              <a:t>руб.</a:t>
            </a:r>
            <a:r>
              <a:rPr lang="ru-RU" sz="1400" dirty="0"/>
              <a:t/>
            </a:r>
            <a:br>
              <a:rPr lang="ru-RU" sz="1400" dirty="0"/>
            </a:br>
            <a:r>
              <a:rPr lang="ru-RU" sz="1400" b="1" i="1" dirty="0">
                <a:solidFill>
                  <a:srgbClr val="333333"/>
                </a:solidFill>
                <a:latin typeface="ptsans"/>
              </a:rPr>
              <a:t>С 1 января </a:t>
            </a:r>
            <a:r>
              <a:rPr lang="ru-RU" sz="1400" b="1" i="1" dirty="0" smtClean="0">
                <a:solidFill>
                  <a:srgbClr val="333333"/>
                </a:solidFill>
                <a:latin typeface="ptsans"/>
              </a:rPr>
              <a:t>2024 </a:t>
            </a:r>
            <a:r>
              <a:rPr lang="ru-RU" sz="1400" b="1" i="1" dirty="0">
                <a:solidFill>
                  <a:srgbClr val="333333"/>
                </a:solidFill>
                <a:latin typeface="ptsans"/>
              </a:rPr>
              <a:t>года в России </a:t>
            </a:r>
            <a:r>
              <a:rPr lang="ru-RU" sz="1400" b="1" i="1" dirty="0" smtClean="0">
                <a:solidFill>
                  <a:srgbClr val="333333"/>
                </a:solidFill>
                <a:latin typeface="ptsans"/>
              </a:rPr>
              <a:t> федеральный </a:t>
            </a:r>
            <a:r>
              <a:rPr lang="ru-RU" sz="1400" b="1" i="1" dirty="0">
                <a:solidFill>
                  <a:srgbClr val="333333"/>
                </a:solidFill>
                <a:latin typeface="ptsans"/>
              </a:rPr>
              <a:t>МРОТ </a:t>
            </a:r>
            <a:r>
              <a:rPr lang="ru-RU" sz="1400" b="1" i="1" dirty="0" smtClean="0">
                <a:solidFill>
                  <a:srgbClr val="333333"/>
                </a:solidFill>
                <a:latin typeface="ptsans"/>
              </a:rPr>
              <a:t>–</a:t>
            </a:r>
            <a:r>
              <a:rPr lang="ru-RU" sz="1400" dirty="0" smtClean="0">
                <a:solidFill>
                  <a:prstClr val="black"/>
                </a:solidFill>
                <a:latin typeface="Times New Roman"/>
              </a:rPr>
              <a:t>(</a:t>
            </a:r>
            <a:r>
              <a:rPr lang="ru-RU" sz="1400" b="1" dirty="0" smtClean="0">
                <a:solidFill>
                  <a:prstClr val="black"/>
                </a:solidFill>
                <a:latin typeface="Times New Roman"/>
              </a:rPr>
              <a:t>19242 )</a:t>
            </a:r>
            <a:r>
              <a:rPr lang="ru-RU" sz="1400" dirty="0" smtClean="0">
                <a:solidFill>
                  <a:prstClr val="black"/>
                </a:solidFill>
                <a:latin typeface="Times New Roman"/>
              </a:rPr>
              <a:t>руб.</a:t>
            </a:r>
            <a:r>
              <a:rPr lang="ru-RU" sz="1400" b="1" i="1" dirty="0" smtClean="0">
                <a:solidFill>
                  <a:srgbClr val="333333"/>
                </a:solidFill>
                <a:latin typeface="ptsans"/>
              </a:rPr>
              <a:t>.</a:t>
            </a:r>
            <a:r>
              <a:rPr lang="ru-RU" sz="1400" dirty="0"/>
              <a:t/>
            </a:r>
            <a:br>
              <a:rPr lang="ru-RU" sz="1400" dirty="0"/>
            </a:br>
            <a:r>
              <a:rPr lang="ru-RU" sz="1400" dirty="0"/>
              <a:t>Ленинградская область	</a:t>
            </a:r>
            <a:r>
              <a:rPr lang="ru-RU" sz="1400" dirty="0" smtClean="0"/>
              <a:t>                    </a:t>
            </a:r>
            <a:r>
              <a:rPr lang="ru-RU" sz="1400" b="1" dirty="0" smtClean="0"/>
              <a:t>47</a:t>
            </a:r>
            <a:r>
              <a:rPr lang="ru-RU" sz="1400" b="1" dirty="0"/>
              <a:t> </a:t>
            </a:r>
            <a:r>
              <a:rPr lang="ru-RU" sz="1400" b="1" dirty="0" smtClean="0"/>
              <a:t>              20125 </a:t>
            </a:r>
            <a:r>
              <a:rPr lang="ru-RU" sz="1400" dirty="0"/>
              <a:t>руб.</a:t>
            </a:r>
            <a:r>
              <a:rPr lang="ru-RU" sz="1400" b="1" dirty="0" smtClean="0"/>
              <a:t>                                                                           </a:t>
            </a:r>
            <a:endParaRPr lang="ru-RU" sz="1400" dirty="0" smtClean="0"/>
          </a:p>
          <a:p>
            <a:r>
              <a:rPr lang="ru-RU" sz="1400" dirty="0"/>
              <a:t>Московская область	</a:t>
            </a:r>
            <a:r>
              <a:rPr lang="ru-RU" sz="1400" dirty="0" smtClean="0"/>
              <a:t>                    </a:t>
            </a:r>
            <a:r>
              <a:rPr lang="ru-RU" sz="1400" b="1" dirty="0" smtClean="0"/>
              <a:t>50</a:t>
            </a:r>
            <a:r>
              <a:rPr lang="ru-RU" sz="1400" dirty="0"/>
              <a:t>	</a:t>
            </a:r>
            <a:r>
              <a:rPr lang="ru-RU" sz="1400" dirty="0" smtClean="0"/>
              <a:t>              </a:t>
            </a:r>
            <a:r>
              <a:rPr lang="ru-RU" sz="1400" b="1" dirty="0" smtClean="0"/>
              <a:t>21000</a:t>
            </a:r>
            <a:r>
              <a:rPr lang="ru-RU" sz="1400" dirty="0"/>
              <a:t> руб.</a:t>
            </a:r>
            <a:endParaRPr lang="ru-RU" sz="1400" b="1" dirty="0" smtClean="0"/>
          </a:p>
          <a:p>
            <a:r>
              <a:rPr lang="ru-RU" sz="1600" b="1" dirty="0" smtClean="0">
                <a:solidFill>
                  <a:srgbClr val="FF0000"/>
                </a:solidFill>
              </a:rPr>
              <a:t>Федеральный МРОТ   19242 </a:t>
            </a:r>
            <a:r>
              <a:rPr lang="ru-RU" sz="1600" b="1" dirty="0">
                <a:solidFill>
                  <a:srgbClr val="FF0000"/>
                </a:solidFill>
              </a:rPr>
              <a:t>руб. в месяц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2802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Надин\Pictures\Ashampoo Snap 9\Ashampoo_Snap_2024.04.09_21h03m44s_002_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" y="400050"/>
            <a:ext cx="8939213" cy="605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6151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5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323528" y="116632"/>
            <a:ext cx="8568952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FF0000"/>
                </a:solidFill>
              </a:rPr>
              <a:t>Налог на доходы физических лиц (НДФЛ</a:t>
            </a:r>
            <a:r>
              <a:rPr lang="ru-RU" sz="2800" dirty="0" smtClean="0">
                <a:solidFill>
                  <a:srgbClr val="FF0000"/>
                </a:solidFill>
              </a:rPr>
              <a:t>)</a:t>
            </a:r>
          </a:p>
          <a:p>
            <a:r>
              <a:rPr lang="ru-RU" sz="1400" dirty="0">
                <a:solidFill>
                  <a:srgbClr val="FF0000"/>
                </a:solidFill>
              </a:rPr>
              <a:t>НК РФ </a:t>
            </a:r>
            <a:r>
              <a:rPr lang="ru-RU" sz="1400">
                <a:solidFill>
                  <a:srgbClr val="FF0000"/>
                </a:solidFill>
              </a:rPr>
              <a:t>Глава </a:t>
            </a:r>
            <a:r>
              <a:rPr lang="ru-RU" sz="1400" smtClean="0">
                <a:solidFill>
                  <a:srgbClr val="FF0000"/>
                </a:solidFill>
              </a:rPr>
              <a:t>23</a:t>
            </a:r>
            <a:endParaRPr lang="ru-RU" sz="1400" dirty="0">
              <a:solidFill>
                <a:srgbClr val="FF0000"/>
              </a:solidFill>
            </a:endParaRPr>
          </a:p>
          <a:p>
            <a:endParaRPr lang="ru-RU" sz="2800" dirty="0" smtClean="0">
              <a:solidFill>
                <a:srgbClr val="FF0000"/>
              </a:solidFill>
            </a:endParaRPr>
          </a:p>
          <a:p>
            <a:r>
              <a:rPr lang="ru-RU" sz="2800" dirty="0" smtClean="0">
                <a:solidFill>
                  <a:srgbClr val="FF0000"/>
                </a:solidFill>
              </a:rPr>
              <a:t> </a:t>
            </a:r>
            <a:r>
              <a:rPr lang="ru-RU" dirty="0"/>
              <a:t>— основной вид прямых налогов. Исчисляется в процентах от совокупного дохода физических лиц за вычетом документально подтверждённых расходов, в соответствии с действующим законодательством</a:t>
            </a:r>
            <a:r>
              <a:rPr lang="ru-RU" dirty="0" smtClean="0"/>
              <a:t>.</a:t>
            </a:r>
            <a:r>
              <a:rPr lang="ru-RU" dirty="0"/>
              <a:t> Плательщики и объект налогообложения</a:t>
            </a:r>
          </a:p>
          <a:p>
            <a:r>
              <a:rPr lang="ru-RU" b="1" dirty="0">
                <a:solidFill>
                  <a:srgbClr val="FF0000"/>
                </a:solidFill>
              </a:rPr>
              <a:t>Плательщиками налога на доходы физических лиц </a:t>
            </a:r>
            <a:r>
              <a:rPr lang="ru-RU" i="1" dirty="0"/>
              <a:t>являются физические лица, для целей налогообложения подразделяемые на две группы</a:t>
            </a:r>
            <a:r>
              <a:rPr lang="ru-RU" dirty="0" smtClean="0"/>
              <a:t>:</a:t>
            </a:r>
          </a:p>
          <a:p>
            <a:endParaRPr lang="ru-RU" dirty="0"/>
          </a:p>
          <a:p>
            <a:r>
              <a:rPr lang="ru-RU" dirty="0" smtClean="0"/>
              <a:t>-лица</a:t>
            </a:r>
            <a:r>
              <a:rPr lang="ru-RU" dirty="0"/>
              <a:t>, являющиеся налоговыми </a:t>
            </a:r>
            <a:r>
              <a:rPr lang="ru-RU" sz="2000" b="1" dirty="0"/>
              <a:t>резидентами</a:t>
            </a:r>
            <a:r>
              <a:rPr lang="ru-RU" dirty="0"/>
              <a:t> Российской Федерации (фактически находящиеся на территории России не менее 183 календарных дней в течение 12 следующих подряд месяцев</a:t>
            </a:r>
            <a:r>
              <a:rPr lang="ru-RU" dirty="0" smtClean="0"/>
              <a:t>);</a:t>
            </a:r>
          </a:p>
          <a:p>
            <a:endParaRPr lang="ru-RU" dirty="0"/>
          </a:p>
          <a:p>
            <a:r>
              <a:rPr lang="ru-RU" dirty="0" smtClean="0"/>
              <a:t>-лица</a:t>
            </a:r>
            <a:r>
              <a:rPr lang="ru-RU" dirty="0"/>
              <a:t>, </a:t>
            </a:r>
            <a:r>
              <a:rPr lang="ru-RU" sz="2000" b="1" dirty="0"/>
              <a:t>не являющиеся налоговыми резидентами </a:t>
            </a:r>
            <a:r>
              <a:rPr lang="ru-RU" dirty="0"/>
              <a:t>Российской Федерации, в случае получения дохода на территории России.</a:t>
            </a:r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5236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6</a:t>
            </a:fld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7504" y="4293096"/>
            <a:ext cx="874846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 С 2021 года те, кто зарабатывает больше 5 млн рублей в год, будут при определенных условиях платить НДФЛ по ставке 15%.</a:t>
            </a:r>
          </a:p>
          <a:p>
            <a:endParaRPr lang="ru-RU" dirty="0"/>
          </a:p>
          <a:p>
            <a:r>
              <a:rPr lang="ru-RU" dirty="0"/>
              <a:t>Ставку НДФЛ 15% нужно применять, если выполняются сразу два условия:</a:t>
            </a:r>
          </a:p>
          <a:p>
            <a:endParaRPr lang="ru-RU" dirty="0"/>
          </a:p>
          <a:p>
            <a:r>
              <a:rPr lang="ru-RU" dirty="0"/>
              <a:t>Годовой доход физического лица превысил 5 млн рублей. Повышенная ставка применяется только к сумме, превышающей эту цифру</a:t>
            </a:r>
          </a:p>
        </p:txBody>
      </p:sp>
      <p:pic>
        <p:nvPicPr>
          <p:cNvPr id="1026" name="Picture 2" descr="Повышение НДФЛ до 15% с 2021 года: на кого распространяется и как считать налог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548680"/>
            <a:ext cx="8880921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5481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3682772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rgbClr val="000000"/>
                </a:solidFill>
                <a:latin typeface="Arial"/>
              </a:rPr>
              <a:t>Напомним, что физические лица, находившиеся на территории РФ менее 183 календарных дней в течение 12 следующих подряд месяцев, для целей уплаты НДФЛ признаются нерезидентами РФ (</a:t>
            </a:r>
            <a:r>
              <a:rPr lang="ru-RU" u="sng" dirty="0">
                <a:solidFill>
                  <a:srgbClr val="8972AA"/>
                </a:solidFill>
                <a:latin typeface="Arial"/>
                <a:hlinkClick r:id="rId2"/>
              </a:rPr>
              <a:t>п. 2 ст. 207 НК РФ</a:t>
            </a:r>
            <a:r>
              <a:rPr lang="ru-RU" dirty="0">
                <a:solidFill>
                  <a:srgbClr val="000000"/>
                </a:solidFill>
                <a:latin typeface="Arial"/>
              </a:rPr>
              <a:t>).</a:t>
            </a:r>
            <a:r>
              <a:rPr lang="ru-RU" dirty="0" smtClean="0"/>
              <a:t>нерезидент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67592" y="1268760"/>
            <a:ext cx="3636841" cy="3793604"/>
          </a:xfrm>
        </p:spPr>
        <p:txBody>
          <a:bodyPr/>
          <a:lstStyle/>
          <a:p>
            <a:r>
              <a:rPr lang="ru-RU" sz="4800" dirty="0" smtClean="0"/>
              <a:t>НДФЛ</a:t>
            </a:r>
            <a:r>
              <a:rPr lang="ru-RU" dirty="0" smtClean="0"/>
              <a:t>  налог на доходы физических лиц</a:t>
            </a:r>
            <a:endParaRPr lang="ru-RU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324" y="2420888"/>
            <a:ext cx="3528392" cy="1993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1960" y="4365104"/>
            <a:ext cx="4478756" cy="2255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883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8640"/>
            <a:ext cx="8258100" cy="6480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5280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1560" y="2132856"/>
            <a:ext cx="3636085" cy="136815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Социальные налоговые вычеты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ru-RU" dirty="0"/>
              <a:t>Налоговым кодексом предусмотрено </a:t>
            </a:r>
            <a:r>
              <a:rPr lang="ru-RU" dirty="0" smtClean="0"/>
              <a:t>6 </a:t>
            </a:r>
            <a:r>
              <a:rPr lang="ru-RU" dirty="0"/>
              <a:t>видов социальных налоговых вычетов:</a:t>
            </a:r>
          </a:p>
          <a:p>
            <a:r>
              <a:rPr lang="ru-RU" dirty="0"/>
              <a:t>По расходам на благотворительность</a:t>
            </a:r>
          </a:p>
          <a:p>
            <a:r>
              <a:rPr lang="ru-RU" dirty="0"/>
              <a:t>(п. 1 ст. 219 НК РФ);</a:t>
            </a:r>
          </a:p>
          <a:p>
            <a:r>
              <a:rPr lang="ru-RU" dirty="0"/>
              <a:t>По расходам на обучение</a:t>
            </a:r>
          </a:p>
          <a:p>
            <a:r>
              <a:rPr lang="ru-RU" dirty="0"/>
              <a:t>(п. 2 ст. 219 НК РФ);</a:t>
            </a:r>
          </a:p>
          <a:p>
            <a:r>
              <a:rPr lang="ru-RU" dirty="0"/>
              <a:t>По расходам на лечение и приобретение медикаментов</a:t>
            </a:r>
          </a:p>
          <a:p>
            <a:r>
              <a:rPr lang="ru-RU" dirty="0"/>
              <a:t>(п. 3 ст. 219 НК РФ);</a:t>
            </a:r>
          </a:p>
          <a:p>
            <a:r>
              <a:rPr lang="ru-RU" dirty="0"/>
              <a:t>По расходам на негосударственное пенсионное обеспечение, добровольное пенсионное страхование и добровольное страхование жизни»</a:t>
            </a:r>
          </a:p>
          <a:p>
            <a:r>
              <a:rPr lang="ru-RU" dirty="0"/>
              <a:t>(п. 4 ст. 219 НК РФ);</a:t>
            </a:r>
          </a:p>
          <a:p>
            <a:r>
              <a:rPr lang="ru-RU" dirty="0"/>
              <a:t>По расходам на накопительную часть трудовой пенсии</a:t>
            </a:r>
          </a:p>
          <a:p>
            <a:r>
              <a:rPr lang="ru-RU" dirty="0"/>
              <a:t>(п. 5 ст. 219 НК РФ</a:t>
            </a:r>
            <a:r>
              <a:rPr lang="ru-RU" dirty="0" smtClean="0"/>
              <a:t>).</a:t>
            </a:r>
          </a:p>
          <a:p>
            <a:r>
              <a:rPr lang="ru-RU" u="sng" dirty="0">
                <a:hlinkClick r:id="rId2"/>
              </a:rPr>
              <a:t>Социальный вычет по расходам на физкультурно-оздоровительные </a:t>
            </a:r>
            <a:r>
              <a:rPr lang="ru-RU" u="sng" dirty="0" smtClean="0">
                <a:hlinkClick r:id="rId2"/>
              </a:rPr>
              <a:t>услуги</a:t>
            </a:r>
            <a:endParaRPr lang="ru-RU" u="sng" dirty="0" smtClean="0"/>
          </a:p>
          <a:p>
            <a:r>
              <a:rPr lang="ru-RU" dirty="0"/>
              <a:t>п. </a:t>
            </a:r>
            <a:r>
              <a:rPr lang="ru-RU" dirty="0" smtClean="0"/>
              <a:t>7 </a:t>
            </a:r>
            <a:r>
              <a:rPr lang="ru-RU" dirty="0"/>
              <a:t>ст. 219 НК РФ).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75764" y="3497802"/>
            <a:ext cx="3424227" cy="2163446"/>
          </a:xfrm>
        </p:spPr>
        <p:txBody>
          <a:bodyPr>
            <a:normAutofit fontScale="40000" lnSpcReduction="20000"/>
          </a:bodyPr>
          <a:lstStyle/>
          <a:p>
            <a:r>
              <a:rPr lang="ru-RU" sz="15200" dirty="0" smtClean="0"/>
              <a:t>120000</a:t>
            </a:r>
          </a:p>
          <a:p>
            <a:r>
              <a:rPr lang="ru-RU" sz="7600" dirty="0" smtClean="0"/>
              <a:t>Максимальный налоговый вычет</a:t>
            </a:r>
            <a:endParaRPr lang="ru-RU" sz="76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7594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Воздушный поток">
  <a:themeElements>
    <a:clrScheme name="Воздушный поток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Воздушный поток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Воздушный поток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1094</TotalTime>
  <Words>454</Words>
  <Application>Microsoft Office PowerPoint</Application>
  <PresentationFormat>Экран (4:3)</PresentationFormat>
  <Paragraphs>73</Paragraphs>
  <Slides>14</Slides>
  <Notes>4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14</vt:i4>
      </vt:variant>
    </vt:vector>
  </HeadingPairs>
  <TitlesOfParts>
    <vt:vector size="16" baseType="lpstr">
      <vt:lpstr>Воздушный поток</vt:lpstr>
      <vt:lpstr>NewsPrint</vt:lpstr>
      <vt:lpstr>Презентация PowerPoint</vt:lpstr>
      <vt:lpstr>Презентация PowerPoint</vt:lpstr>
      <vt:lpstr>МРОТ 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Социальные налоговые вычеты</vt:lpstr>
      <vt:lpstr>Презентация PowerPoint</vt:lpstr>
      <vt:lpstr>Вычеты на детей</vt:lpstr>
      <vt:lpstr>Профессиональные вычеты</vt:lpstr>
      <vt:lpstr>Имущественные вычеты</vt:lpstr>
      <vt:lpstr>Проблемы и недостатки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Затраты на оплату труда</dc:title>
  <dc:creator>Надин</dc:creator>
  <cp:lastModifiedBy>Надин</cp:lastModifiedBy>
  <cp:revision>123</cp:revision>
  <dcterms:created xsi:type="dcterms:W3CDTF">2020-04-15T11:10:54Z</dcterms:created>
  <dcterms:modified xsi:type="dcterms:W3CDTF">2024-04-09T19:55:40Z</dcterms:modified>
</cp:coreProperties>
</file>

<file path=docProps/thumbnail.jpeg>
</file>